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8" r:id="rId2"/>
    <p:sldId id="280" r:id="rId3"/>
    <p:sldId id="277" r:id="rId4"/>
    <p:sldId id="278" r:id="rId5"/>
    <p:sldId id="270" r:id="rId6"/>
    <p:sldId id="273" r:id="rId7"/>
    <p:sldId id="271" r:id="rId8"/>
    <p:sldId id="266" r:id="rId9"/>
    <p:sldId id="267" r:id="rId10"/>
    <p:sldId id="275" r:id="rId11"/>
    <p:sldId id="257" r:id="rId12"/>
    <p:sldId id="264" r:id="rId13"/>
    <p:sldId id="260" r:id="rId14"/>
    <p:sldId id="258" r:id="rId15"/>
    <p:sldId id="263" r:id="rId16"/>
    <p:sldId id="261" r:id="rId17"/>
    <p:sldId id="259" r:id="rId18"/>
    <p:sldId id="262" r:id="rId19"/>
    <p:sldId id="279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32" autoAdjust="0"/>
  </p:normalViewPr>
  <p:slideViewPr>
    <p:cSldViewPr>
      <p:cViewPr varScale="1">
        <p:scale>
          <a:sx n="44" d="100"/>
          <a:sy n="44" d="100"/>
        </p:scale>
        <p:origin x="-13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5EE2A-2212-43C4-ADF4-D33E3DE3EC02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90461-E3D5-4FF1-A5E3-B69D9CB11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90461-E3D5-4FF1-A5E3-B69D9CB11F9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90461-E3D5-4FF1-A5E3-B69D9CB11F9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90461-E3D5-4FF1-A5E3-B69D9CB11F9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F4F1-C134-4D49-9639-DA95F1C0DB7A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82B5F0-70A6-419F-8783-E4B11B7FD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F4F1-C134-4D49-9639-DA95F1C0DB7A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B5F0-70A6-419F-8783-E4B11B7FD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F4F1-C134-4D49-9639-DA95F1C0DB7A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B5F0-70A6-419F-8783-E4B11B7FD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F4F1-C134-4D49-9639-DA95F1C0DB7A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82B5F0-70A6-419F-8783-E4B11B7FD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F4F1-C134-4D49-9639-DA95F1C0DB7A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B5F0-70A6-419F-8783-E4B11B7FD9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F4F1-C134-4D49-9639-DA95F1C0DB7A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B5F0-70A6-419F-8783-E4B11B7FD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F4F1-C134-4D49-9639-DA95F1C0DB7A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82B5F0-70A6-419F-8783-E4B11B7FD9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F4F1-C134-4D49-9639-DA95F1C0DB7A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B5F0-70A6-419F-8783-E4B11B7FD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F4F1-C134-4D49-9639-DA95F1C0DB7A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B5F0-70A6-419F-8783-E4B11B7FD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F4F1-C134-4D49-9639-DA95F1C0DB7A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B5F0-70A6-419F-8783-E4B11B7FD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F4F1-C134-4D49-9639-DA95F1C0DB7A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B5F0-70A6-419F-8783-E4B11B7FD9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67F4F1-C134-4D49-9639-DA95F1C0DB7A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82B5F0-70A6-419F-8783-E4B11B7FD9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ibbon2Sharp"/>
          <p:cNvSpPr>
            <a:spLocks noEditPoints="1" noChangeArrowheads="1"/>
          </p:cNvSpPr>
          <p:nvPr/>
        </p:nvSpPr>
        <p:spPr bwMode="auto">
          <a:xfrm>
            <a:off x="1331913" y="404813"/>
            <a:ext cx="3960812" cy="792162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400 0 0"/>
              <a:gd name="G6" fmla="+- 10800 0 2400"/>
              <a:gd name="G7" fmla="*/ 2400 2 1"/>
              <a:gd name="G8" fmla="+- 21600 0 G7"/>
              <a:gd name="G9" fmla="+- 10800 2400 0"/>
              <a:gd name="G10" fmla="+- 21600 0 2400"/>
              <a:gd name="T0" fmla="*/ 10800 w 21600"/>
              <a:gd name="T1" fmla="*/ 2400 h 21600"/>
              <a:gd name="T2" fmla="*/ 2700 w 21600"/>
              <a:gd name="T3" fmla="*/ 8400 h 21600"/>
              <a:gd name="T4" fmla="*/ 10800 w 21600"/>
              <a:gd name="T5" fmla="*/ 19200 h 21600"/>
              <a:gd name="T6" fmla="*/ 18900 w 21600"/>
              <a:gd name="T7" fmla="*/ 13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5400" y="16800"/>
                </a:lnTo>
                <a:lnTo>
                  <a:pt x="5400" y="19200"/>
                </a:lnTo>
                <a:lnTo>
                  <a:pt x="13500" y="192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6200" y="4800"/>
                </a:lnTo>
                <a:lnTo>
                  <a:pt x="16200" y="2400"/>
                </a:lnTo>
                <a:lnTo>
                  <a:pt x="8100" y="2400"/>
                </a:lnTo>
                <a:lnTo>
                  <a:pt x="8100" y="0"/>
                </a:lnTo>
                <a:close/>
              </a:path>
              <a:path w="21600" h="21600" fill="none" extrusionOk="0">
                <a:moveTo>
                  <a:pt x="8100" y="2400"/>
                </a:moveTo>
                <a:lnTo>
                  <a:pt x="5400" y="2400"/>
                </a:lnTo>
                <a:lnTo>
                  <a:pt x="5400" y="16800"/>
                </a:lnTo>
              </a:path>
              <a:path w="21600" h="21600" fill="none" extrusionOk="0">
                <a:moveTo>
                  <a:pt x="8100" y="0"/>
                </a:moveTo>
                <a:lnTo>
                  <a:pt x="5400" y="2400"/>
                </a:lnTo>
              </a:path>
              <a:path w="21600" h="21600" fill="none" extrusionOk="0">
                <a:moveTo>
                  <a:pt x="13500" y="19200"/>
                </a:moveTo>
                <a:lnTo>
                  <a:pt x="16200" y="19200"/>
                </a:lnTo>
                <a:lnTo>
                  <a:pt x="16200" y="4800"/>
                </a:lnTo>
              </a:path>
              <a:path w="21600" h="21600" fill="none" extrusionOk="0">
                <a:moveTo>
                  <a:pt x="13500" y="21600"/>
                </a:moveTo>
                <a:lnTo>
                  <a:pt x="16200" y="19200"/>
                </a:lnTo>
              </a:path>
            </a:pathLst>
          </a:custGeom>
          <a:gradFill rotWithShape="1">
            <a:gsLst>
              <a:gs pos="0">
                <a:srgbClr val="C8BA7C"/>
              </a:gs>
              <a:gs pos="100000">
                <a:srgbClr val="C8BA7C">
                  <a:gamma/>
                  <a:shade val="46275"/>
                  <a:invGamma/>
                </a:srgbClr>
              </a:gs>
            </a:gsLst>
            <a:path path="rect">
              <a:fillToRect l="100000" t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1800" dirty="0">
                <a:solidFill>
                  <a:srgbClr val="CCECFF"/>
                </a:solidFill>
                <a:latin typeface="Arial" charset="0"/>
              </a:rPr>
              <a:t>Школа № 79</a:t>
            </a:r>
          </a:p>
          <a:p>
            <a:pPr>
              <a:defRPr/>
            </a:pPr>
            <a:r>
              <a:rPr lang="ru-RU" sz="1800" dirty="0">
                <a:solidFill>
                  <a:srgbClr val="CCECFF"/>
                </a:solidFill>
                <a:latin typeface="Arial" charset="0"/>
              </a:rPr>
              <a:t>г.Казани</a:t>
            </a:r>
          </a:p>
          <a:p>
            <a:pPr algn="l">
              <a:defRPr/>
            </a:pPr>
            <a:endParaRPr lang="ru-RU" sz="1800" dirty="0">
              <a:latin typeface="Arial" charset="0"/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684213" y="1341438"/>
            <a:ext cx="82089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/>
              <a:t>Выступление на педсовете руководителя МО учителей гуманитарного цикла </a:t>
            </a:r>
          </a:p>
          <a:p>
            <a:r>
              <a:rPr lang="ru-RU" sz="3200" b="1" dirty="0" smtClean="0"/>
              <a:t>Захаровой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Р.А</a:t>
            </a:r>
            <a:r>
              <a:rPr lang="ru-RU" sz="3200" b="1" dirty="0" smtClean="0"/>
              <a:t>. по проблеме: «Система </a:t>
            </a:r>
            <a:r>
              <a:rPr lang="ru-RU" sz="3200" b="1" dirty="0"/>
              <a:t>работы </a:t>
            </a:r>
            <a:r>
              <a:rPr lang="ru-RU" sz="3200" b="1" dirty="0" smtClean="0"/>
              <a:t>учителей гуманитарного </a:t>
            </a:r>
            <a:r>
              <a:rPr lang="ru-RU" sz="3200" b="1" dirty="0"/>
              <a:t>цикла школы №79 </a:t>
            </a:r>
            <a:r>
              <a:rPr lang="ru-RU" sz="3200" b="1" dirty="0" smtClean="0"/>
              <a:t>по  </a:t>
            </a:r>
            <a:r>
              <a:rPr lang="ru-RU" sz="3200" b="1" dirty="0" smtClean="0"/>
              <a:t>гражданско-патриотическому воспитанию </a:t>
            </a:r>
            <a:r>
              <a:rPr lang="ru-RU" sz="3200" b="1" dirty="0" smtClean="0"/>
              <a:t>школьников».</a:t>
            </a:r>
            <a:endParaRPr lang="ru-RU" sz="3200" b="1" dirty="0"/>
          </a:p>
        </p:txBody>
      </p:sp>
      <p:sp>
        <p:nvSpPr>
          <p:cNvPr id="2052" name="Rectangle 15"/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" name="Рисунок 6" descr="DSC_0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437112"/>
            <a:ext cx="2664296" cy="2160240"/>
          </a:xfrm>
          <a:prstGeom prst="rect">
            <a:avLst/>
          </a:prstGeom>
        </p:spPr>
      </p:pic>
      <p:pic>
        <p:nvPicPr>
          <p:cNvPr id="2056" name="Picture 8" descr="https://edu.tatar.ru/upload/organization/23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3" y="4258428"/>
            <a:ext cx="3168351" cy="24171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 autoUpdateAnimBg="0"/>
      <p:bldP spid="6042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95536" y="332656"/>
            <a:ext cx="8382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0000"/>
                </a:solidFill>
              </a:rPr>
              <a:t>Методическая работа школы </a:t>
            </a:r>
          </a:p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0000"/>
                </a:solidFill>
              </a:rPr>
              <a:t>по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гражданско-патриотичекому</a:t>
            </a:r>
            <a:r>
              <a:rPr lang="ru-RU" sz="2000" b="1" i="1" dirty="0" smtClean="0">
                <a:solidFill>
                  <a:srgbClr val="FF0000"/>
                </a:solidFill>
              </a:rPr>
              <a:t> воспитанию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3810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1400" i="1" dirty="0"/>
              <a:t>Работа методического кабинета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1400" i="1" dirty="0"/>
              <a:t>Тематические консультации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1400" i="1" dirty="0"/>
              <a:t>Открытые мероприятия на район </a:t>
            </a:r>
            <a:r>
              <a:rPr lang="ru-RU" sz="1400" i="1" dirty="0" smtClean="0"/>
              <a:t>, город, республику</a:t>
            </a:r>
            <a:endParaRPr lang="ru-RU" sz="1400" i="1" dirty="0"/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1400" i="1" dirty="0"/>
              <a:t>Семинары, круглые столы</a:t>
            </a:r>
          </a:p>
          <a:p>
            <a:pPr algn="l">
              <a:spcBef>
                <a:spcPct val="50000"/>
              </a:spcBef>
            </a:pPr>
            <a:endParaRPr lang="ru-RU" sz="1400" dirty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562600" y="1447800"/>
            <a:ext cx="28956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400" i="1" dirty="0"/>
              <a:t>Для учителей школы </a:t>
            </a:r>
            <a:r>
              <a:rPr lang="ru-RU" sz="1400" i="1" dirty="0" smtClean="0"/>
              <a:t>проводятся теоретические и практические </a:t>
            </a:r>
            <a:r>
              <a:rPr lang="ru-RU" sz="1400" i="1" dirty="0"/>
              <a:t>семинары </a:t>
            </a:r>
            <a:r>
              <a:rPr lang="ru-RU" sz="1400" i="1" dirty="0" smtClean="0"/>
              <a:t>–практикумы</a:t>
            </a:r>
            <a:r>
              <a:rPr lang="ru-RU" sz="1400" i="1" dirty="0"/>
              <a:t>, </a:t>
            </a:r>
            <a:r>
              <a:rPr lang="ru-RU" sz="1400" i="1" dirty="0" smtClean="0"/>
              <a:t>работает  </a:t>
            </a:r>
            <a:r>
              <a:rPr lang="ru-RU" sz="1400" i="1" dirty="0"/>
              <a:t>методический </a:t>
            </a:r>
            <a:r>
              <a:rPr lang="ru-RU" sz="1400" i="1" dirty="0" smtClean="0"/>
              <a:t>кабинет, в котором можно получить консультации по материалам  гражданско-правового </a:t>
            </a:r>
            <a:r>
              <a:rPr lang="ru-RU" sz="1400" i="1" dirty="0"/>
              <a:t>и </a:t>
            </a:r>
            <a:r>
              <a:rPr lang="ru-RU" sz="1400" i="1" dirty="0" smtClean="0"/>
              <a:t>патриотического воспитания, </a:t>
            </a:r>
            <a:r>
              <a:rPr lang="ru-RU" sz="1400" i="1" dirty="0"/>
              <a:t>фонд которого  постоянно пополняется методической литературой, </a:t>
            </a:r>
            <a:r>
              <a:rPr lang="ru-RU" sz="1400" i="1" dirty="0" smtClean="0"/>
              <a:t>книгами, компьютерными </a:t>
            </a:r>
            <a:r>
              <a:rPr lang="ru-RU" sz="1400" i="1" dirty="0"/>
              <a:t>дисками, видеофильмами.</a:t>
            </a:r>
          </a:p>
          <a:p>
            <a:pPr algn="just">
              <a:spcBef>
                <a:spcPct val="50000"/>
              </a:spcBef>
            </a:pPr>
            <a:r>
              <a:rPr lang="ru-RU" sz="1400" i="1" dirty="0"/>
              <a:t>Педагоги проходят курсовую подготовку, дают открытые уроки по </a:t>
            </a:r>
            <a:r>
              <a:rPr lang="ru-RU" sz="1400" i="1" dirty="0" smtClean="0"/>
              <a:t>ГПВ в </a:t>
            </a:r>
            <a:r>
              <a:rPr lang="ru-RU" sz="1400" i="1" dirty="0"/>
              <a:t>рамках методических недель и городских семинаров.</a:t>
            </a:r>
          </a:p>
          <a:p>
            <a:pPr algn="l">
              <a:spcBef>
                <a:spcPct val="50000"/>
              </a:spcBef>
            </a:pPr>
            <a:endParaRPr lang="ru-RU" sz="1400" dirty="0"/>
          </a:p>
          <a:p>
            <a:pPr algn="l">
              <a:spcBef>
                <a:spcPct val="50000"/>
              </a:spcBef>
            </a:pPr>
            <a:endParaRPr lang="ru-RU" sz="1200" dirty="0"/>
          </a:p>
          <a:p>
            <a:pPr algn="l">
              <a:spcBef>
                <a:spcPct val="50000"/>
              </a:spcBef>
            </a:pPr>
            <a:endParaRPr lang="ru-RU" sz="1200" dirty="0"/>
          </a:p>
          <a:p>
            <a:pPr algn="l">
              <a:spcBef>
                <a:spcPct val="50000"/>
              </a:spcBef>
            </a:pPr>
            <a:endParaRPr lang="ru-RU" sz="1200" dirty="0"/>
          </a:p>
        </p:txBody>
      </p:sp>
      <p:pic>
        <p:nvPicPr>
          <p:cNvPr id="6" name="Picture 5" descr="C:\Users\Рада\Desktop\учителя\история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60"/>
            <a:ext cx="4571999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549275"/>
            <a:ext cx="8461375" cy="13668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Подготовка к школьному теоретическому семинару «Развитие творческих способностей учащихся»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инна валентинов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32240">
            <a:off x="428596" y="2857496"/>
            <a:ext cx="4214810" cy="3746487"/>
          </a:xfrm>
          <a:prstGeom prst="rect">
            <a:avLst/>
          </a:prstGeom>
        </p:spPr>
      </p:pic>
      <p:pic>
        <p:nvPicPr>
          <p:cNvPr id="5" name="Рисунок 4" descr="история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59646">
            <a:off x="5072066" y="3286124"/>
            <a:ext cx="3714743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Открытые уроки 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500174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В рамках обмена и обобщения опыта</a:t>
            </a:r>
            <a:endParaRPr lang="ru-RU" sz="2800" i="1" dirty="0"/>
          </a:p>
        </p:txBody>
      </p:sp>
      <p:pic>
        <p:nvPicPr>
          <p:cNvPr id="5" name="Рисунок 4" descr="DSC_0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000240"/>
            <a:ext cx="3398124" cy="2274777"/>
          </a:xfrm>
          <a:prstGeom prst="rect">
            <a:avLst/>
          </a:prstGeom>
        </p:spPr>
      </p:pic>
      <p:pic>
        <p:nvPicPr>
          <p:cNvPr id="6" name="Рисунок 5" descr="DSC_00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440347"/>
            <a:ext cx="3611556" cy="2417653"/>
          </a:xfrm>
          <a:prstGeom prst="rect">
            <a:avLst/>
          </a:prstGeom>
        </p:spPr>
      </p:pic>
      <p:pic>
        <p:nvPicPr>
          <p:cNvPr id="7" name="Рисунок 6" descr="DSC_01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8234" y="1988840"/>
            <a:ext cx="3972856" cy="2304256"/>
          </a:xfrm>
          <a:prstGeom prst="rect">
            <a:avLst/>
          </a:prstGeom>
        </p:spPr>
      </p:pic>
      <p:pic>
        <p:nvPicPr>
          <p:cNvPr id="8" name="Рисунок 7" descr="DSC_01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447815"/>
            <a:ext cx="3888432" cy="2410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Участие в семинарах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458200" cy="1857388"/>
          </a:xfrm>
        </p:spPr>
        <p:txBody>
          <a:bodyPr>
            <a:normAutofit lnSpcReduction="10000"/>
          </a:bodyPr>
          <a:lstStyle/>
          <a:p>
            <a:r>
              <a:rPr lang="ru-RU" b="1" i="1" dirty="0" err="1" smtClean="0"/>
              <a:t>Чепакова</a:t>
            </a:r>
            <a:r>
              <a:rPr lang="ru-RU" b="1" i="1" dirty="0" smtClean="0"/>
              <a:t> И.В.  - участие в республиканском семинаре , открытый урок на тему «Древняя мудрость и изобретения китайцев». Одной из задач урока было воспитание толерантности и уважения к культуре и философии другого народа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5" name="Picture 4" descr="5a024c8486885dac6e006c515380cbf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500438"/>
            <a:ext cx="4714908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Участие в конкурсах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7992888" cy="1728192"/>
          </a:xfrm>
        </p:spPr>
        <p:txBody>
          <a:bodyPr>
            <a:noAutofit/>
          </a:bodyPr>
          <a:lstStyle/>
          <a:p>
            <a:r>
              <a:rPr lang="en-US" sz="2800" b="1" i="1" dirty="0" smtClean="0"/>
              <a:t>I</a:t>
            </a:r>
            <a:r>
              <a:rPr lang="ru-RU" sz="2800" b="1" i="1" dirty="0" smtClean="0"/>
              <a:t> место в районном мероприятии – исторической игре-викторине, посвященной 200-летию Отечественной войны 1812 г. (учителя Захарова Р.А. – </a:t>
            </a:r>
            <a:r>
              <a:rPr lang="ru-RU" sz="2800" b="1" i="1" dirty="0" err="1" smtClean="0"/>
              <a:t>Чепакова</a:t>
            </a:r>
            <a:r>
              <a:rPr lang="ru-RU" sz="2800" b="1" i="1" dirty="0" smtClean="0"/>
              <a:t> И.В., ученики 9-11 классов).</a:t>
            </a:r>
            <a:endParaRPr lang="ru-RU" sz="2800" b="1" i="1" dirty="0"/>
          </a:p>
        </p:txBody>
      </p:sp>
      <p:pic>
        <p:nvPicPr>
          <p:cNvPr id="4" name="Рисунок 3" descr="DSC_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7" y="3163351"/>
            <a:ext cx="5184577" cy="3470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Участие в конкурсах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214422"/>
            <a:ext cx="8458200" cy="2000264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Подготовка к районному литературному конкурсу «Живая классика» (</a:t>
            </a:r>
            <a:r>
              <a:rPr lang="ru-RU" b="1" i="1" dirty="0" err="1" smtClean="0"/>
              <a:t>Майорова</a:t>
            </a:r>
            <a:r>
              <a:rPr lang="ru-RU" b="1" i="1" dirty="0" smtClean="0"/>
              <a:t> Л.Ф. )</a:t>
            </a:r>
          </a:p>
          <a:p>
            <a:r>
              <a:rPr lang="ru-RU" b="1" i="1" dirty="0" smtClean="0"/>
              <a:t>Ученики 6А класса: Сафин </a:t>
            </a:r>
            <a:r>
              <a:rPr lang="ru-RU" b="1" i="1" dirty="0" err="1" smtClean="0"/>
              <a:t>Риназ</a:t>
            </a:r>
            <a:r>
              <a:rPr lang="ru-RU" b="1" i="1" dirty="0" smtClean="0"/>
              <a:t> – отрывок из произведения «Русский характер» А. Толстого, </a:t>
            </a:r>
            <a:r>
              <a:rPr lang="ru-RU" b="1" i="1" dirty="0" err="1" smtClean="0"/>
              <a:t>Майорова</a:t>
            </a:r>
            <a:r>
              <a:rPr lang="ru-RU" b="1" i="1" dirty="0" smtClean="0"/>
              <a:t> Надя – «Конь с </a:t>
            </a:r>
            <a:r>
              <a:rPr lang="ru-RU" b="1" i="1" dirty="0" err="1" smtClean="0"/>
              <a:t>розовой</a:t>
            </a:r>
            <a:r>
              <a:rPr lang="ru-RU" b="1" i="1" dirty="0" smtClean="0"/>
              <a:t> гривой» В. Астафьева.</a:t>
            </a:r>
            <a:endParaRPr lang="ru-RU" b="1" i="1" dirty="0"/>
          </a:p>
        </p:txBody>
      </p:sp>
      <p:pic>
        <p:nvPicPr>
          <p:cNvPr id="4" name="Picture 2" descr="E:\фотографии 2011-2012 учебный год\--79\03\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286124"/>
            <a:ext cx="54737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Участие в конкурсах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458200" cy="1571636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I</a:t>
            </a:r>
            <a:r>
              <a:rPr lang="ru-RU" b="1" i="1" dirty="0" smtClean="0"/>
              <a:t> место в литературном конкурсе, посвященном 75-летию В.С. Высоцкого – учитель </a:t>
            </a:r>
            <a:r>
              <a:rPr lang="ru-RU" b="1" i="1" dirty="0" err="1" smtClean="0"/>
              <a:t>Елина</a:t>
            </a:r>
            <a:r>
              <a:rPr lang="ru-RU" b="1" i="1" dirty="0" smtClean="0"/>
              <a:t> Е.А. , подготовившая ученицу 9 А класса </a:t>
            </a:r>
            <a:r>
              <a:rPr lang="ru-RU" b="1" i="1" dirty="0" err="1" smtClean="0"/>
              <a:t>Шакирзянову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Диляру</a:t>
            </a:r>
            <a:r>
              <a:rPr lang="ru-RU" b="1" i="1" dirty="0" smtClean="0"/>
              <a:t> , номинация «Проба пера». </a:t>
            </a:r>
            <a:endParaRPr lang="ru-RU" b="1" i="1" dirty="0"/>
          </a:p>
        </p:txBody>
      </p:sp>
      <p:pic>
        <p:nvPicPr>
          <p:cNvPr id="4" name="Рисунок 3" descr="история6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000372"/>
            <a:ext cx="3436597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72066" y="3643314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Газета, посвященная творчеству Высоцкого – </a:t>
            </a:r>
            <a:r>
              <a:rPr lang="en-US" sz="2000" b="1" i="1" dirty="0" smtClean="0"/>
              <a:t>I</a:t>
            </a:r>
            <a:r>
              <a:rPr lang="ru-RU" sz="2000" b="1" i="1" dirty="0" smtClean="0"/>
              <a:t> место , номинация «За оригинальность</a:t>
            </a:r>
            <a:r>
              <a:rPr lang="ru-RU" sz="2000" b="1" dirty="0" smtClean="0"/>
              <a:t>».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99592" y="404813"/>
            <a:ext cx="8244408" cy="1152525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300" b="1" i="1" dirty="0" smtClean="0"/>
              <a:t>   </a:t>
            </a:r>
            <a:r>
              <a:rPr lang="ru-RU" sz="11400" b="1" i="1" dirty="0" smtClean="0">
                <a:solidFill>
                  <a:srgbClr val="FF0000"/>
                </a:solidFill>
              </a:rPr>
              <a:t>Парламентский урок</a:t>
            </a:r>
          </a:p>
          <a:p>
            <a:pPr>
              <a:buNone/>
            </a:pPr>
            <a:r>
              <a:rPr lang="ru-RU" sz="5200" b="1" i="1" dirty="0" smtClean="0">
                <a:solidFill>
                  <a:srgbClr val="FF0000"/>
                </a:solidFill>
              </a:rPr>
              <a:t>Учителя истории Захарова Р.А. и </a:t>
            </a:r>
            <a:r>
              <a:rPr lang="ru-RU" sz="5200" b="1" i="1" dirty="0" err="1" smtClean="0">
                <a:solidFill>
                  <a:srgbClr val="FF0000"/>
                </a:solidFill>
              </a:rPr>
              <a:t>Чепакова</a:t>
            </a:r>
            <a:r>
              <a:rPr lang="ru-RU" sz="5200" b="1" i="1" dirty="0" smtClean="0">
                <a:solidFill>
                  <a:srgbClr val="FF0000"/>
                </a:solidFill>
              </a:rPr>
              <a:t> И.В. </a:t>
            </a:r>
          </a:p>
        </p:txBody>
      </p:sp>
      <p:pic>
        <p:nvPicPr>
          <p:cNvPr id="4" name="Рисунок 3" descr="рада александров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614846">
            <a:off x="-585562" y="3269177"/>
            <a:ext cx="4220413" cy="2791149"/>
          </a:xfrm>
          <a:prstGeom prst="rect">
            <a:avLst/>
          </a:prstGeom>
        </p:spPr>
      </p:pic>
      <p:pic>
        <p:nvPicPr>
          <p:cNvPr id="5" name="Рисунок 4" descr="инна валентинов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31248">
            <a:off x="6289978" y="2241859"/>
            <a:ext cx="2693552" cy="4214818"/>
          </a:xfrm>
          <a:prstGeom prst="rect">
            <a:avLst/>
          </a:prstGeom>
        </p:spPr>
      </p:pic>
      <p:pic>
        <p:nvPicPr>
          <p:cNvPr id="6" name="Рисунок 5" descr="дет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22859">
            <a:off x="3143240" y="3500438"/>
            <a:ext cx="3000364" cy="2750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Работа в музее </a:t>
            </a:r>
            <a:r>
              <a:rPr lang="ru-RU" sz="6000" b="1" i="1" dirty="0" err="1" smtClean="0">
                <a:solidFill>
                  <a:srgbClr val="FF0000"/>
                </a:solidFill>
              </a:rPr>
              <a:t>Р.Зорге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428736"/>
            <a:ext cx="8458200" cy="135732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Экскурсия по музею «Юный </a:t>
            </a:r>
            <a:r>
              <a:rPr lang="ru-RU" b="1" i="1" dirty="0" err="1" smtClean="0"/>
              <a:t>зоргенец</a:t>
            </a:r>
            <a:r>
              <a:rPr lang="ru-RU" b="1" i="1" dirty="0" smtClean="0"/>
              <a:t>» для ветеранов войны и труда Советского района (Захарова Р.А., </a:t>
            </a:r>
            <a:r>
              <a:rPr lang="ru-RU" b="1" i="1" dirty="0" err="1" smtClean="0"/>
              <a:t>Чепакова</a:t>
            </a:r>
            <a:r>
              <a:rPr lang="ru-RU" b="1" i="1" dirty="0" smtClean="0"/>
              <a:t> И.В.  ученики 8 Б, 10 А, 11 А классов).</a:t>
            </a:r>
            <a:endParaRPr lang="ru-RU" b="1" i="1" dirty="0"/>
          </a:p>
        </p:txBody>
      </p:sp>
      <p:pic>
        <p:nvPicPr>
          <p:cNvPr id="4" name="Рисунок 3" descr="DSC_0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643314"/>
            <a:ext cx="3071834" cy="2604809"/>
          </a:xfrm>
          <a:prstGeom prst="rect">
            <a:avLst/>
          </a:prstGeom>
        </p:spPr>
      </p:pic>
      <p:pic>
        <p:nvPicPr>
          <p:cNvPr id="5" name="Рисунок 4" descr="DSC_0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500438"/>
            <a:ext cx="2643206" cy="2071702"/>
          </a:xfrm>
          <a:prstGeom prst="rect">
            <a:avLst/>
          </a:prstGeom>
        </p:spPr>
      </p:pic>
      <p:pic>
        <p:nvPicPr>
          <p:cNvPr id="6" name="Рисунок 5" descr="DSC_01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3000372"/>
            <a:ext cx="2571736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Работа с ветеранами «чтим память…»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Picture 14" descr="https://edu.tatar.ru/upload/gallery_photo/2692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05064"/>
            <a:ext cx="3803915" cy="2852936"/>
          </a:xfrm>
          <a:prstGeom prst="rect">
            <a:avLst/>
          </a:prstGeom>
          <a:noFill/>
        </p:spPr>
      </p:pic>
      <p:pic>
        <p:nvPicPr>
          <p:cNvPr id="5" name="Picture 10" descr="https://edu.tatar.ru/upload/gallery_photo/265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3672408" cy="2754306"/>
          </a:xfrm>
          <a:prstGeom prst="rect">
            <a:avLst/>
          </a:prstGeom>
          <a:noFill/>
        </p:spPr>
      </p:pic>
      <p:pic>
        <p:nvPicPr>
          <p:cNvPr id="6" name="Picture 2" descr="https://edu.tatar.ru/upload/gallery_photo/thumbs/1686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96753"/>
            <a:ext cx="3626422" cy="2736304"/>
          </a:xfrm>
          <a:prstGeom prst="rect">
            <a:avLst/>
          </a:prstGeom>
          <a:noFill/>
        </p:spPr>
      </p:pic>
      <p:pic>
        <p:nvPicPr>
          <p:cNvPr id="7" name="Picture 4" descr="https://edu.tatar.ru/upload/gallery_photo/thumbs/1686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452" y="4005064"/>
            <a:ext cx="3780994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81000" y="620688"/>
            <a:ext cx="8763000" cy="78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Нормативное обеспечение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Конституция РФ;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Федеральный закон «Об образовании в Российской Федерации»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Конвенция о правах ребенка;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Нормативные правовые акты Министерства Образования и Науки РФ и РТ;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Федеральные Государственные Образовательные стандарты второго поколения;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Декларация   прав учащихся, отражающая и комментирующая права ученика в соответствии с Конституцией России, Конвенцией о правах ребенка;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/>
              <a:t>Комплексно – целевая программа школы по воспитанию патриотизма «Я - гражданин России».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/>
              <a:t>Комплексно целевая программа музея школы.</a:t>
            </a:r>
          </a:p>
          <a:p>
            <a:pPr algn="l">
              <a:spcBef>
                <a:spcPct val="50000"/>
              </a:spcBef>
            </a:pPr>
            <a:endParaRPr lang="ru-RU" sz="2400" b="1" dirty="0">
              <a:solidFill>
                <a:srgbClr val="006600"/>
              </a:solidFill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endParaRPr lang="ru-RU" sz="1600" dirty="0"/>
          </a:p>
          <a:p>
            <a:pPr algn="just">
              <a:spcBef>
                <a:spcPct val="50000"/>
              </a:spcBef>
            </a:pPr>
            <a:endParaRPr lang="ru-RU" sz="1600" dirty="0"/>
          </a:p>
          <a:p>
            <a:pPr algn="l">
              <a:spcBef>
                <a:spcPct val="50000"/>
              </a:spcBef>
              <a:buFontTx/>
              <a:buChar char="-"/>
            </a:pP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04800" y="333375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rgbClr val="FF0000"/>
                </a:solidFill>
              </a:rPr>
              <a:t>Выход учащихся в социум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23528" y="1124744"/>
            <a:ext cx="3830638" cy="343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400" b="1" i="1" dirty="0"/>
              <a:t>Агитбригады</a:t>
            </a:r>
          </a:p>
          <a:p>
            <a:pPr algn="l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400" b="1" i="1" dirty="0"/>
              <a:t>Городские и районные мероприятия, конкурсы</a:t>
            </a:r>
          </a:p>
          <a:p>
            <a:pPr algn="l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400" b="1" i="1" dirty="0" smtClean="0"/>
              <a:t>Всероссийская Акция «Я- гражданин России»</a:t>
            </a:r>
          </a:p>
          <a:p>
            <a:pPr algn="l">
              <a:lnSpc>
                <a:spcPct val="11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400" b="1" i="1" dirty="0" smtClean="0"/>
              <a:t>Работа школьного драматического театра «Огонек»</a:t>
            </a:r>
          </a:p>
          <a:p>
            <a:pPr algn="l">
              <a:lnSpc>
                <a:spcPct val="11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400" b="1" i="1" dirty="0" smtClean="0"/>
              <a:t>Правовые ринги</a:t>
            </a:r>
          </a:p>
          <a:p>
            <a:pPr algn="l">
              <a:lnSpc>
                <a:spcPct val="11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400" b="1" i="1" dirty="0" smtClean="0"/>
              <a:t>Встречи с  интересными людьми</a:t>
            </a:r>
          </a:p>
          <a:p>
            <a:pPr algn="l">
              <a:lnSpc>
                <a:spcPct val="110000"/>
              </a:lnSpc>
              <a:spcBef>
                <a:spcPct val="50000"/>
              </a:spcBef>
            </a:pPr>
            <a:endParaRPr lang="ru-RU" sz="1400" b="1" i="1" dirty="0" smtClean="0"/>
          </a:p>
          <a:p>
            <a:pPr algn="l">
              <a:lnSpc>
                <a:spcPct val="110000"/>
              </a:lnSpc>
              <a:spcBef>
                <a:spcPct val="50000"/>
              </a:spcBef>
            </a:pPr>
            <a:endParaRPr lang="ru-RU" sz="1400" dirty="0"/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endParaRPr lang="ru-RU" sz="1400" dirty="0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5943600" y="60198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sz="1400" i="1"/>
          </a:p>
        </p:txBody>
      </p:sp>
      <p:pic>
        <p:nvPicPr>
          <p:cNvPr id="6150" name="Picture 6" descr="https://edu.tatar.ru/upload/gallery_photo/thumbs/1686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564904"/>
            <a:ext cx="2576670" cy="1944216"/>
          </a:xfrm>
          <a:prstGeom prst="rect">
            <a:avLst/>
          </a:prstGeom>
          <a:noFill/>
        </p:spPr>
      </p:pic>
      <p:pic>
        <p:nvPicPr>
          <p:cNvPr id="6152" name="Picture 8" descr="https://edu.tatar.ru/upload/gallery_photo/170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056"/>
            <a:ext cx="3348879" cy="2511659"/>
          </a:xfrm>
          <a:prstGeom prst="rect">
            <a:avLst/>
          </a:prstGeom>
          <a:noFill/>
        </p:spPr>
      </p:pic>
      <p:pic>
        <p:nvPicPr>
          <p:cNvPr id="6156" name="Picture 12" descr="https://edu.tatar.ru/upload/gallery_photo/1746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04664"/>
            <a:ext cx="2880320" cy="2160240"/>
          </a:xfrm>
          <a:prstGeom prst="rect">
            <a:avLst/>
          </a:prstGeom>
          <a:noFill/>
        </p:spPr>
      </p:pic>
      <p:pic>
        <p:nvPicPr>
          <p:cNvPr id="6160" name="Picture 16" descr="https://edu.tatar.ru/upload/gallery_photo/1686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365104"/>
            <a:ext cx="3096344" cy="2160240"/>
          </a:xfrm>
          <a:prstGeom prst="rect">
            <a:avLst/>
          </a:prstGeom>
          <a:noFill/>
        </p:spPr>
      </p:pic>
      <p:pic>
        <p:nvPicPr>
          <p:cNvPr id="6162" name="Picture 18" descr="https://edu.tatar.ru/upload/gallery_photo/1703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528901"/>
            <a:ext cx="2544283" cy="19082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/>
              <a:t>       </a:t>
            </a:r>
            <a:r>
              <a:rPr lang="ru-RU" sz="1800" b="1" dirty="0"/>
              <a:t>Система взаимодействия  участников </a:t>
            </a:r>
            <a:r>
              <a:rPr lang="ru-RU" sz="1800" b="1" dirty="0" smtClean="0"/>
              <a:t>гражданско-патриотического воспитания в </a:t>
            </a:r>
            <a:r>
              <a:rPr lang="ru-RU" sz="1800" b="1" dirty="0"/>
              <a:t>школе № </a:t>
            </a:r>
            <a:r>
              <a:rPr lang="ru-RU" sz="1800" b="1" dirty="0" smtClean="0"/>
              <a:t>79</a:t>
            </a:r>
            <a:endParaRPr lang="ru-RU" sz="1800" b="1" dirty="0"/>
          </a:p>
        </p:txBody>
      </p:sp>
      <p:sp>
        <p:nvSpPr>
          <p:cNvPr id="6147" name="Oval 4"/>
          <p:cNvSpPr>
            <a:spLocks noChangeArrowheads="1"/>
          </p:cNvSpPr>
          <p:nvPr/>
        </p:nvSpPr>
        <p:spPr bwMode="auto">
          <a:xfrm>
            <a:off x="3779838" y="908050"/>
            <a:ext cx="1657350" cy="16097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Oval 5"/>
          <p:cNvSpPr>
            <a:spLocks noChangeArrowheads="1"/>
          </p:cNvSpPr>
          <p:nvPr/>
        </p:nvSpPr>
        <p:spPr bwMode="auto">
          <a:xfrm>
            <a:off x="395536" y="1340768"/>
            <a:ext cx="1890713" cy="18637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Oval 6"/>
          <p:cNvSpPr>
            <a:spLocks noChangeArrowheads="1"/>
          </p:cNvSpPr>
          <p:nvPr/>
        </p:nvSpPr>
        <p:spPr bwMode="auto">
          <a:xfrm>
            <a:off x="1042988" y="4267200"/>
            <a:ext cx="1852612" cy="1682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Oval 7"/>
          <p:cNvSpPr>
            <a:spLocks noChangeArrowheads="1"/>
          </p:cNvSpPr>
          <p:nvPr/>
        </p:nvSpPr>
        <p:spPr bwMode="auto">
          <a:xfrm>
            <a:off x="6877050" y="1484313"/>
            <a:ext cx="1798638" cy="172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Oval 8"/>
          <p:cNvSpPr>
            <a:spLocks noChangeArrowheads="1"/>
          </p:cNvSpPr>
          <p:nvPr/>
        </p:nvSpPr>
        <p:spPr bwMode="auto">
          <a:xfrm>
            <a:off x="6477000" y="4267200"/>
            <a:ext cx="1766888" cy="1682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152" name="Oval 9"/>
          <p:cNvSpPr>
            <a:spLocks noChangeArrowheads="1"/>
          </p:cNvSpPr>
          <p:nvPr/>
        </p:nvSpPr>
        <p:spPr bwMode="auto">
          <a:xfrm>
            <a:off x="3851275" y="3716338"/>
            <a:ext cx="1584325" cy="14954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3995738" y="1196975"/>
            <a:ext cx="13684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" dirty="0"/>
              <a:t>     </a:t>
            </a:r>
            <a:r>
              <a:rPr lang="ru-RU" sz="1200" dirty="0"/>
              <a:t>Администрация</a:t>
            </a:r>
          </a:p>
          <a:p>
            <a:pPr>
              <a:spcBef>
                <a:spcPct val="50000"/>
              </a:spcBef>
            </a:pPr>
            <a:r>
              <a:rPr lang="ru-RU" sz="1200" dirty="0"/>
              <a:t>   Руководители МО</a:t>
            </a:r>
          </a:p>
          <a:p>
            <a:pPr>
              <a:spcBef>
                <a:spcPct val="50000"/>
              </a:spcBef>
            </a:pPr>
            <a:r>
              <a:rPr lang="ru-RU" sz="1200" dirty="0" smtClean="0"/>
              <a:t>Методический совет</a:t>
            </a:r>
            <a:endParaRPr lang="ru-RU" sz="1200" dirty="0"/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7164388" y="1773238"/>
            <a:ext cx="136683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" dirty="0"/>
              <a:t>       </a:t>
            </a:r>
            <a:r>
              <a:rPr lang="ru-RU" sz="1400" dirty="0"/>
              <a:t>МО   </a:t>
            </a:r>
            <a:r>
              <a:rPr lang="ru-RU" sz="1400" dirty="0" err="1"/>
              <a:t>кл</a:t>
            </a:r>
            <a:r>
              <a:rPr lang="ru-RU" sz="1400" dirty="0"/>
              <a:t>. руководителей </a:t>
            </a:r>
          </a:p>
          <a:p>
            <a:pPr>
              <a:spcBef>
                <a:spcPct val="50000"/>
              </a:spcBef>
            </a:pPr>
            <a:endParaRPr lang="ru-RU" sz="1200" dirty="0"/>
          </a:p>
        </p:txBody>
      </p:sp>
      <p:sp>
        <p:nvSpPr>
          <p:cNvPr id="6155" name="Text Box 12"/>
          <p:cNvSpPr txBox="1">
            <a:spLocks noChangeArrowheads="1"/>
          </p:cNvSpPr>
          <p:nvPr/>
        </p:nvSpPr>
        <p:spPr bwMode="auto">
          <a:xfrm>
            <a:off x="611188" y="1989138"/>
            <a:ext cx="137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 </a:t>
            </a:r>
            <a:r>
              <a:rPr lang="ru-RU" sz="1200"/>
              <a:t>Специалисты разных       областей вне              школы</a:t>
            </a:r>
          </a:p>
        </p:txBody>
      </p:sp>
      <p:sp>
        <p:nvSpPr>
          <p:cNvPr id="6156" name="Text Box 13"/>
          <p:cNvSpPr txBox="1">
            <a:spLocks noChangeArrowheads="1"/>
          </p:cNvSpPr>
          <p:nvPr/>
        </p:nvSpPr>
        <p:spPr bwMode="auto">
          <a:xfrm>
            <a:off x="1187450" y="4581525"/>
            <a:ext cx="165576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Специалисты школы</a:t>
            </a:r>
            <a:r>
              <a:rPr lang="en-US" sz="1200"/>
              <a:t>:</a:t>
            </a:r>
            <a:endParaRPr lang="ru-RU" sz="1200"/>
          </a:p>
          <a:p>
            <a:pPr algn="l">
              <a:spcBef>
                <a:spcPct val="50000"/>
              </a:spcBef>
            </a:pPr>
            <a:r>
              <a:rPr lang="ru-RU" sz="1200"/>
              <a:t>психолог, соц. педагог, библиотекарь</a:t>
            </a:r>
          </a:p>
        </p:txBody>
      </p:sp>
      <p:sp>
        <p:nvSpPr>
          <p:cNvPr id="6157" name="Text Box 14"/>
          <p:cNvSpPr txBox="1">
            <a:spLocks noChangeArrowheads="1"/>
          </p:cNvSpPr>
          <p:nvPr/>
        </p:nvSpPr>
        <p:spPr bwMode="auto">
          <a:xfrm>
            <a:off x="4267200" y="4038600"/>
            <a:ext cx="990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/>
              <a:t>Родители</a:t>
            </a:r>
          </a:p>
          <a:p>
            <a:pPr algn="l">
              <a:spcBef>
                <a:spcPct val="50000"/>
              </a:spcBef>
            </a:pPr>
            <a:r>
              <a:rPr lang="ru-RU" sz="1200"/>
              <a:t>Учащиеся</a:t>
            </a:r>
          </a:p>
          <a:p>
            <a:pPr algn="l">
              <a:spcBef>
                <a:spcPct val="50000"/>
              </a:spcBef>
            </a:pPr>
            <a:r>
              <a:rPr lang="ru-RU" sz="1200"/>
              <a:t> Учителя</a:t>
            </a:r>
          </a:p>
        </p:txBody>
      </p:sp>
      <p:sp>
        <p:nvSpPr>
          <p:cNvPr id="6158" name="Text Box 15"/>
          <p:cNvSpPr txBox="1">
            <a:spLocks noChangeArrowheads="1"/>
          </p:cNvSpPr>
          <p:nvPr/>
        </p:nvSpPr>
        <p:spPr bwMode="auto">
          <a:xfrm>
            <a:off x="6516688" y="4581525"/>
            <a:ext cx="17272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dirty="0" smtClean="0"/>
              <a:t>   </a:t>
            </a:r>
          </a:p>
          <a:p>
            <a:pPr>
              <a:spcBef>
                <a:spcPct val="50000"/>
              </a:spcBef>
            </a:pPr>
            <a:r>
              <a:rPr lang="ru-RU" sz="1400" dirty="0" smtClean="0"/>
              <a:t>правоохранительные отряды</a:t>
            </a:r>
            <a:endParaRPr lang="ru-RU" sz="1400" dirty="0"/>
          </a:p>
        </p:txBody>
      </p:sp>
      <p:sp>
        <p:nvSpPr>
          <p:cNvPr id="6159" name="Line 16"/>
          <p:cNvSpPr>
            <a:spLocks noChangeShapeType="1"/>
          </p:cNvSpPr>
          <p:nvPr/>
        </p:nvSpPr>
        <p:spPr bwMode="auto">
          <a:xfrm>
            <a:off x="4648200" y="2590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60" name="Line 18"/>
          <p:cNvSpPr>
            <a:spLocks noChangeShapeType="1"/>
          </p:cNvSpPr>
          <p:nvPr/>
        </p:nvSpPr>
        <p:spPr bwMode="auto">
          <a:xfrm flipV="1">
            <a:off x="4648200" y="2590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61" name="Line 19"/>
          <p:cNvSpPr>
            <a:spLocks noChangeShapeType="1"/>
          </p:cNvSpPr>
          <p:nvPr/>
        </p:nvSpPr>
        <p:spPr bwMode="auto">
          <a:xfrm>
            <a:off x="5334000" y="1905000"/>
            <a:ext cx="1524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62" name="Line 21"/>
          <p:cNvSpPr>
            <a:spLocks noChangeShapeType="1"/>
          </p:cNvSpPr>
          <p:nvPr/>
        </p:nvSpPr>
        <p:spPr bwMode="auto">
          <a:xfrm flipH="1" flipV="1">
            <a:off x="5334000" y="19050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63" name="Line 28"/>
          <p:cNvSpPr>
            <a:spLocks noChangeShapeType="1"/>
          </p:cNvSpPr>
          <p:nvPr/>
        </p:nvSpPr>
        <p:spPr bwMode="auto">
          <a:xfrm flipV="1">
            <a:off x="2771775" y="45085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64" name="Line 30"/>
          <p:cNvSpPr>
            <a:spLocks noChangeShapeType="1"/>
          </p:cNvSpPr>
          <p:nvPr/>
        </p:nvSpPr>
        <p:spPr bwMode="auto">
          <a:xfrm>
            <a:off x="2819400" y="52578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65" name="Line 32"/>
          <p:cNvSpPr>
            <a:spLocks noChangeShapeType="1"/>
          </p:cNvSpPr>
          <p:nvPr/>
        </p:nvSpPr>
        <p:spPr bwMode="auto">
          <a:xfrm>
            <a:off x="2209800" y="2895600"/>
            <a:ext cx="1905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66" name="Line 38"/>
          <p:cNvSpPr>
            <a:spLocks noChangeShapeType="1"/>
          </p:cNvSpPr>
          <p:nvPr/>
        </p:nvSpPr>
        <p:spPr bwMode="auto">
          <a:xfrm>
            <a:off x="5219700" y="2492375"/>
            <a:ext cx="1600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67" name="Line 40"/>
          <p:cNvSpPr>
            <a:spLocks noChangeShapeType="1"/>
          </p:cNvSpPr>
          <p:nvPr/>
        </p:nvSpPr>
        <p:spPr bwMode="auto">
          <a:xfrm flipH="1">
            <a:off x="2771775" y="479742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68" name="Line 41"/>
          <p:cNvSpPr>
            <a:spLocks noChangeShapeType="1"/>
          </p:cNvSpPr>
          <p:nvPr/>
        </p:nvSpPr>
        <p:spPr bwMode="auto">
          <a:xfrm flipH="1">
            <a:off x="2819400" y="5257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69" name="Line 49"/>
          <p:cNvSpPr>
            <a:spLocks noChangeShapeType="1"/>
          </p:cNvSpPr>
          <p:nvPr/>
        </p:nvSpPr>
        <p:spPr bwMode="auto">
          <a:xfrm flipH="1" flipV="1">
            <a:off x="5148263" y="2420938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70" name="Line 50"/>
          <p:cNvSpPr>
            <a:spLocks noChangeShapeType="1"/>
          </p:cNvSpPr>
          <p:nvPr/>
        </p:nvSpPr>
        <p:spPr bwMode="auto">
          <a:xfrm flipH="1" flipV="1">
            <a:off x="2209800" y="28956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71" name="Text Box 52"/>
          <p:cNvSpPr txBox="1">
            <a:spLocks noChangeArrowheads="1"/>
          </p:cNvSpPr>
          <p:nvPr/>
        </p:nvSpPr>
        <p:spPr bwMode="auto">
          <a:xfrm>
            <a:off x="5364163" y="1125538"/>
            <a:ext cx="21256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/>
              <a:t>Постановка целей и задач</a:t>
            </a:r>
          </a:p>
        </p:txBody>
      </p:sp>
      <p:sp>
        <p:nvSpPr>
          <p:cNvPr id="6172" name="Text Box 53"/>
          <p:cNvSpPr txBox="1">
            <a:spLocks noChangeArrowheads="1"/>
          </p:cNvSpPr>
          <p:nvPr/>
        </p:nvSpPr>
        <p:spPr bwMode="auto">
          <a:xfrm>
            <a:off x="7667625" y="3284538"/>
            <a:ext cx="12192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/>
              <a:t>Организация и проведение урочных и внеурочных мероприятий</a:t>
            </a:r>
          </a:p>
        </p:txBody>
      </p:sp>
      <p:sp>
        <p:nvSpPr>
          <p:cNvPr id="6173" name="Text Box 55"/>
          <p:cNvSpPr txBox="1">
            <a:spLocks noChangeArrowheads="1"/>
          </p:cNvSpPr>
          <p:nvPr/>
        </p:nvSpPr>
        <p:spPr bwMode="auto">
          <a:xfrm>
            <a:off x="1905000" y="3276600"/>
            <a:ext cx="1298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/>
              <a:t>Встречи, консультации</a:t>
            </a:r>
          </a:p>
        </p:txBody>
      </p:sp>
      <p:sp>
        <p:nvSpPr>
          <p:cNvPr id="8248" name="Text Box 56"/>
          <p:cNvSpPr txBox="1">
            <a:spLocks noChangeArrowheads="1"/>
          </p:cNvSpPr>
          <p:nvPr/>
        </p:nvSpPr>
        <p:spPr bwMode="auto">
          <a:xfrm>
            <a:off x="304800" y="5943600"/>
            <a:ext cx="8534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      </a:t>
            </a:r>
            <a:r>
              <a:rPr lang="ru-RU" sz="1400" b="1"/>
              <a:t>Гражданско-правовое образование в школе охватывает всех  участников образовательного процесса: учеников, их родителей, учителей.</a:t>
            </a:r>
          </a:p>
        </p:txBody>
      </p:sp>
      <p:sp>
        <p:nvSpPr>
          <p:cNvPr id="6175" name="Line 57"/>
          <p:cNvSpPr>
            <a:spLocks noChangeShapeType="1"/>
          </p:cNvSpPr>
          <p:nvPr/>
        </p:nvSpPr>
        <p:spPr bwMode="auto">
          <a:xfrm>
            <a:off x="5435600" y="45085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76" name="Line 58"/>
          <p:cNvSpPr>
            <a:spLocks noChangeShapeType="1"/>
          </p:cNvSpPr>
          <p:nvPr/>
        </p:nvSpPr>
        <p:spPr bwMode="auto">
          <a:xfrm flipH="1">
            <a:off x="2590800" y="2438400"/>
            <a:ext cx="16002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77" name="Line 59"/>
          <p:cNvSpPr>
            <a:spLocks noChangeShapeType="1"/>
          </p:cNvSpPr>
          <p:nvPr/>
        </p:nvSpPr>
        <p:spPr bwMode="auto">
          <a:xfrm flipH="1">
            <a:off x="2195513" y="1844675"/>
            <a:ext cx="1676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78" name="Line 60"/>
          <p:cNvSpPr>
            <a:spLocks noChangeShapeType="1"/>
          </p:cNvSpPr>
          <p:nvPr/>
        </p:nvSpPr>
        <p:spPr bwMode="auto">
          <a:xfrm flipH="1">
            <a:off x="7162800" y="3200400"/>
            <a:ext cx="228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79" name="Line 61"/>
          <p:cNvSpPr>
            <a:spLocks noChangeShapeType="1"/>
          </p:cNvSpPr>
          <p:nvPr/>
        </p:nvSpPr>
        <p:spPr bwMode="auto">
          <a:xfrm>
            <a:off x="1619250" y="3213100"/>
            <a:ext cx="304800" cy="1062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80" name="Line 62"/>
          <p:cNvSpPr>
            <a:spLocks noChangeShapeType="1"/>
          </p:cNvSpPr>
          <p:nvPr/>
        </p:nvSpPr>
        <p:spPr bwMode="auto">
          <a:xfrm flipH="1">
            <a:off x="5181600" y="2852738"/>
            <a:ext cx="1838325" cy="1109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59813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dirty="0"/>
              <a:t>Модель системы </a:t>
            </a:r>
            <a:r>
              <a:rPr lang="ru-RU" sz="1800" b="1" dirty="0" smtClean="0"/>
              <a:t>гражданско-патриотического воспитания в </a:t>
            </a:r>
            <a:r>
              <a:rPr lang="ru-RU" sz="1800" b="1" dirty="0"/>
              <a:t>школе № </a:t>
            </a:r>
            <a:r>
              <a:rPr lang="ru-RU" sz="1800" b="1" dirty="0" smtClean="0"/>
              <a:t>79</a:t>
            </a:r>
            <a:endParaRPr lang="ru-RU" sz="1800" b="1" dirty="0"/>
          </a:p>
          <a:p>
            <a:pPr>
              <a:spcBef>
                <a:spcPct val="50000"/>
              </a:spcBef>
            </a:pPr>
            <a:endParaRPr lang="ru-RU" sz="1800" b="1" dirty="0"/>
          </a:p>
          <a:p>
            <a:pPr algn="just">
              <a:spcBef>
                <a:spcPct val="50000"/>
              </a:spcBef>
            </a:pPr>
            <a:r>
              <a:rPr lang="ru-RU" sz="1200" dirty="0"/>
              <a:t>                </a:t>
            </a:r>
            <a:r>
              <a:rPr lang="ru-RU" sz="1400" b="1" dirty="0"/>
              <a:t>Цель:</a:t>
            </a:r>
            <a:r>
              <a:rPr lang="ru-RU" sz="1400" dirty="0"/>
              <a:t> </a:t>
            </a:r>
            <a:r>
              <a:rPr lang="ru-RU" sz="1400" dirty="0" smtClean="0"/>
              <a:t>воспитание патриота своей Родине, чувства уважения и любви к ее истории, культуре ,обычаям и традициям, уважительное отношение к законам, толерантное отношение к народам, проживающим на территории нашей страны, становление </a:t>
            </a:r>
            <a:r>
              <a:rPr lang="ru-RU" sz="1400" dirty="0"/>
              <a:t>демократической гуманистической правовой культуры личности, обладающей чувством  собственного достоинства, осознающей высокую ценность свободы и демократии, граждански активной и  законопослушной, уважающей права и свободы человека и умеющей защищать эти права, обладающей  юридическими знаниями и умениями, необходимыми для интеграции в демократическое гражданское  общество.</a:t>
            </a:r>
          </a:p>
          <a:p>
            <a:pPr>
              <a:spcBef>
                <a:spcPct val="50000"/>
              </a:spcBef>
            </a:pPr>
            <a:r>
              <a:rPr lang="ru-RU" sz="1600" b="1" u="sng" dirty="0" smtClean="0">
                <a:solidFill>
                  <a:srgbClr val="336600"/>
                </a:solidFill>
              </a:rPr>
              <a:t>Задачи</a:t>
            </a:r>
            <a:endParaRPr lang="ru-RU" sz="1600" b="1" u="sng" dirty="0">
              <a:solidFill>
                <a:srgbClr val="3366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1400" u="sng" dirty="0"/>
              <a:t>педагогические  </a:t>
            </a:r>
            <a:r>
              <a:rPr lang="ru-RU" sz="1400" dirty="0"/>
              <a:t> </a:t>
            </a:r>
            <a:r>
              <a:rPr lang="ru-RU" sz="1200" dirty="0"/>
              <a:t>                                             </a:t>
            </a:r>
            <a:r>
              <a:rPr lang="ru-RU" sz="1200" u="sng" dirty="0"/>
              <a:t> </a:t>
            </a:r>
            <a:r>
              <a:rPr lang="ru-RU" sz="1400" u="sng" dirty="0"/>
              <a:t>управленческие</a:t>
            </a:r>
            <a:r>
              <a:rPr lang="ru-RU" sz="1200" dirty="0"/>
              <a:t>                                                    </a:t>
            </a:r>
            <a:r>
              <a:rPr lang="ru-RU" sz="1400" u="sng" dirty="0"/>
              <a:t>методические</a:t>
            </a:r>
            <a:endParaRPr lang="ru-RU" sz="1400" dirty="0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23528" y="2895600"/>
            <a:ext cx="31054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200" dirty="0" smtClean="0"/>
              <a:t>-    </a:t>
            </a:r>
          </a:p>
          <a:p>
            <a:pPr algn="just">
              <a:spcBef>
                <a:spcPct val="50000"/>
              </a:spcBef>
            </a:pPr>
            <a:endParaRPr lang="ru-RU" sz="1200" dirty="0" smtClean="0"/>
          </a:p>
          <a:p>
            <a:pPr algn="just">
              <a:spcBef>
                <a:spcPct val="50000"/>
              </a:spcBef>
            </a:pPr>
            <a:r>
              <a:rPr lang="ru-RU" sz="1200" dirty="0" smtClean="0"/>
              <a:t> формирование </a:t>
            </a:r>
            <a:r>
              <a:rPr lang="ru-RU" sz="1200" dirty="0"/>
              <a:t>системы </a:t>
            </a:r>
            <a:r>
              <a:rPr lang="ru-RU" sz="1200" dirty="0" smtClean="0"/>
              <a:t>гражданско-правовых </a:t>
            </a:r>
            <a:r>
              <a:rPr lang="ru-RU" sz="1200" dirty="0"/>
              <a:t>знаний, объективно отражающих </a:t>
            </a:r>
            <a:r>
              <a:rPr lang="ru-RU" sz="1200" dirty="0" smtClean="0"/>
              <a:t>окружающую </a:t>
            </a:r>
            <a:r>
              <a:rPr lang="ru-RU" sz="1200" dirty="0"/>
              <a:t>действительность</a:t>
            </a:r>
          </a:p>
          <a:p>
            <a:pPr algn="just">
              <a:spcBef>
                <a:spcPct val="50000"/>
              </a:spcBef>
            </a:pPr>
            <a:r>
              <a:rPr lang="ru-RU" sz="1200" dirty="0"/>
              <a:t>- целенаправленное создание комплекса педагогических условий для того, чтобы одновременно с формированием системы </a:t>
            </a:r>
            <a:r>
              <a:rPr lang="ru-RU" sz="1200" dirty="0" smtClean="0"/>
              <a:t>патриотического воспитания </a:t>
            </a:r>
            <a:r>
              <a:rPr lang="ru-RU" sz="1200" dirty="0"/>
              <a:t>у школьников возникло социально полезное эмоциональное отношение к изучаемым </a:t>
            </a:r>
            <a:r>
              <a:rPr lang="ru-RU" sz="1200" dirty="0" smtClean="0"/>
              <a:t>гражданским </a:t>
            </a:r>
            <a:r>
              <a:rPr lang="ru-RU" sz="1200" dirty="0"/>
              <a:t>явлениям</a:t>
            </a:r>
          </a:p>
          <a:p>
            <a:pPr algn="just">
              <a:spcBef>
                <a:spcPct val="50000"/>
              </a:spcBef>
            </a:pPr>
            <a:r>
              <a:rPr lang="ru-RU" sz="1200" dirty="0"/>
              <a:t>-    целенаправленное педагогическое влияние на поведение учащихся для преобразования его в соответствие с </a:t>
            </a:r>
            <a:r>
              <a:rPr lang="ru-RU" sz="1200" dirty="0" smtClean="0"/>
              <a:t>критериями гражданско-правовой </a:t>
            </a:r>
            <a:r>
              <a:rPr lang="ru-RU" sz="1200" dirty="0"/>
              <a:t>культуры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491880" y="2924944"/>
            <a:ext cx="2592288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200" dirty="0"/>
              <a:t>- </a:t>
            </a:r>
            <a:endParaRPr lang="ru-RU" sz="1200" dirty="0" smtClean="0"/>
          </a:p>
          <a:p>
            <a:pPr algn="just">
              <a:spcBef>
                <a:spcPct val="50000"/>
              </a:spcBef>
            </a:pPr>
            <a:endParaRPr lang="ru-RU" sz="1200" dirty="0" smtClean="0"/>
          </a:p>
          <a:p>
            <a:pPr algn="just">
              <a:spcBef>
                <a:spcPct val="50000"/>
              </a:spcBef>
            </a:pPr>
            <a:endParaRPr lang="ru-RU" sz="1200" dirty="0" smtClean="0"/>
          </a:p>
          <a:p>
            <a:pPr algn="just">
              <a:spcBef>
                <a:spcPct val="50000"/>
              </a:spcBef>
            </a:pPr>
            <a:r>
              <a:rPr lang="ru-RU" sz="1200" dirty="0" smtClean="0"/>
              <a:t> </a:t>
            </a:r>
            <a:r>
              <a:rPr lang="ru-RU" sz="1200" dirty="0"/>
              <a:t>создание условий для реализации всей системы </a:t>
            </a:r>
            <a:r>
              <a:rPr lang="ru-RU" sz="1200" dirty="0" smtClean="0"/>
              <a:t>ГПВ </a:t>
            </a:r>
            <a:r>
              <a:rPr lang="ru-RU" sz="1200" dirty="0"/>
              <a:t>в школе</a:t>
            </a:r>
          </a:p>
          <a:p>
            <a:pPr algn="just">
              <a:spcBef>
                <a:spcPct val="50000"/>
              </a:spcBef>
            </a:pPr>
            <a:r>
              <a:rPr lang="ru-RU" sz="1200" dirty="0"/>
              <a:t>- сохранение кадрового состава, имеющего квалификационную готовность к ведению работы </a:t>
            </a:r>
          </a:p>
          <a:p>
            <a:pPr algn="just">
              <a:spcBef>
                <a:spcPct val="50000"/>
              </a:spcBef>
            </a:pPr>
            <a:r>
              <a:rPr lang="ru-RU" sz="1200" dirty="0"/>
              <a:t>-  организация общественной поддержки работы школы по гражданско-правовому образованию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372200" y="3501008"/>
            <a:ext cx="2238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endParaRPr lang="ru-RU" sz="1200" dirty="0" smtClean="0"/>
          </a:p>
          <a:p>
            <a:pPr algn="just">
              <a:spcBef>
                <a:spcPct val="50000"/>
              </a:spcBef>
              <a:buFontTx/>
              <a:buChar char="-"/>
            </a:pPr>
            <a:endParaRPr lang="ru-RU" sz="1200" dirty="0" smtClean="0"/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ru-RU" sz="1200" dirty="0" smtClean="0"/>
              <a:t>работа </a:t>
            </a:r>
            <a:r>
              <a:rPr lang="ru-RU" sz="1200" dirty="0"/>
              <a:t>школы по распространению опыта на район и город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27" grpId="0"/>
      <p:bldP spid="92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304800" y="609600"/>
            <a:ext cx="8610600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ru-RU" sz="1800" dirty="0"/>
              <a:t>	</a:t>
            </a:r>
            <a:r>
              <a:rPr lang="ru-RU" sz="2000" dirty="0" smtClean="0"/>
              <a:t>Гражданско-патриотическое воспитание– </a:t>
            </a:r>
            <a:r>
              <a:rPr lang="ru-RU" sz="2000" dirty="0"/>
              <a:t>это система воспитания и обучения личности, предусматривающая создание условий для становления правовой гражданской     позиции, гражданской компетенции и обретение опыта общественно-полезной гражданской  деятельности.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endParaRPr lang="ru-RU" sz="2000" dirty="0"/>
          </a:p>
          <a:p>
            <a:pPr algn="l">
              <a:spcBef>
                <a:spcPct val="50000"/>
              </a:spcBef>
            </a:pPr>
            <a:r>
              <a:rPr lang="ru-RU" sz="1600" dirty="0"/>
              <a:t>                                                                                 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971800" y="3124200"/>
            <a:ext cx="3040360" cy="8808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048000" y="3200400"/>
            <a:ext cx="2819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 dirty="0" smtClean="0"/>
              <a:t>   </a:t>
            </a:r>
            <a:r>
              <a:rPr lang="ru-RU" sz="1200" b="1" dirty="0">
                <a:solidFill>
                  <a:srgbClr val="336600"/>
                </a:solidFill>
              </a:rPr>
              <a:t>Компоненты содержания </a:t>
            </a:r>
          </a:p>
          <a:p>
            <a:pPr algn="l">
              <a:spcBef>
                <a:spcPct val="50000"/>
              </a:spcBef>
            </a:pPr>
            <a:r>
              <a:rPr lang="ru-RU" sz="1200" b="1" dirty="0">
                <a:solidFill>
                  <a:srgbClr val="336600"/>
                </a:solidFill>
              </a:rPr>
              <a:t>    </a:t>
            </a:r>
            <a:r>
              <a:rPr lang="ru-RU" sz="1200" b="1" dirty="0" smtClean="0">
                <a:solidFill>
                  <a:srgbClr val="336600"/>
                </a:solidFill>
              </a:rPr>
              <a:t>гражданско-патриотического воспитания</a:t>
            </a:r>
            <a:endParaRPr lang="ru-RU" sz="1200" b="1" dirty="0">
              <a:solidFill>
                <a:srgbClr val="336600"/>
              </a:solidFill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971800" y="4419600"/>
            <a:ext cx="2971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124200" y="4495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rgbClr val="336600"/>
                </a:solidFill>
              </a:rPr>
              <a:t>Социально-гражданская компетенция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6400800" y="4419600"/>
            <a:ext cx="2362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Text Box 14"/>
          <p:cNvSpPr txBox="1">
            <a:spLocks noChangeArrowheads="1"/>
          </p:cNvSpPr>
          <p:nvPr/>
        </p:nvSpPr>
        <p:spPr bwMode="auto">
          <a:xfrm>
            <a:off x="6553200" y="4495800"/>
            <a:ext cx="213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/>
              <a:t>         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304800" y="4419600"/>
            <a:ext cx="2209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81000" y="4495800"/>
            <a:ext cx="1981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/>
              <a:t>     </a:t>
            </a:r>
            <a:r>
              <a:rPr lang="ru-RU" sz="1200" b="1">
                <a:solidFill>
                  <a:srgbClr val="336600"/>
                </a:solidFill>
              </a:rPr>
              <a:t>Гражданская позиция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2514600" y="5486400"/>
            <a:ext cx="3886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2590800" y="5562600"/>
            <a:ext cx="3733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/>
              <a:t>            </a:t>
            </a:r>
            <a:r>
              <a:rPr lang="ru-RU" sz="1200" b="1">
                <a:solidFill>
                  <a:srgbClr val="336600"/>
                </a:solidFill>
              </a:rPr>
              <a:t>Социализация как успешная интеграция в </a:t>
            </a:r>
          </a:p>
          <a:p>
            <a:pPr algn="l">
              <a:spcBef>
                <a:spcPct val="50000"/>
              </a:spcBef>
            </a:pPr>
            <a:r>
              <a:rPr lang="ru-RU" sz="1200" b="1">
                <a:solidFill>
                  <a:srgbClr val="336600"/>
                </a:solidFill>
              </a:rPr>
              <a:t>                            гражданском обществе.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2971800" y="5257800"/>
            <a:ext cx="297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/>
              <a:t>                  </a:t>
            </a:r>
            <a:r>
              <a:rPr lang="ru-RU" sz="1200" b="1"/>
              <a:t>Искомые результаты</a:t>
            </a:r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4716463" y="37893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5364163" y="50133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>
            <a:off x="1295400" y="4953000"/>
            <a:ext cx="1219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 flipH="1">
            <a:off x="6324600" y="4953000"/>
            <a:ext cx="1295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 flipH="1">
            <a:off x="1295400" y="3810000"/>
            <a:ext cx="1676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>
            <a:off x="5943600" y="3810000"/>
            <a:ext cx="1828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6" name="Text Box 36"/>
          <p:cNvSpPr txBox="1">
            <a:spLocks noChangeArrowheads="1"/>
          </p:cNvSpPr>
          <p:nvPr/>
        </p:nvSpPr>
        <p:spPr bwMode="auto">
          <a:xfrm>
            <a:off x="1600200" y="4030663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sz="1200"/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3851275" y="4005263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/>
              <a:t> </a:t>
            </a:r>
            <a:r>
              <a:rPr lang="ru-RU" sz="1200" b="1"/>
              <a:t>знания</a:t>
            </a: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381000" y="4183063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 b="1"/>
              <a:t>ценности</a:t>
            </a:r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7772400" y="41910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 b="1"/>
              <a:t>деятельность</a:t>
            </a: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6400800" y="4419600"/>
            <a:ext cx="2362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            </a:t>
            </a:r>
            <a:r>
              <a:rPr lang="ru-RU" sz="1200" b="1">
                <a:solidFill>
                  <a:srgbClr val="336600"/>
                </a:solidFill>
              </a:rPr>
              <a:t>Опыт гражданской     </a:t>
            </a:r>
          </a:p>
          <a:p>
            <a:pPr>
              <a:spcBef>
                <a:spcPct val="50000"/>
              </a:spcBef>
            </a:pPr>
            <a:r>
              <a:rPr lang="ru-RU" sz="1200" b="1">
                <a:solidFill>
                  <a:srgbClr val="336600"/>
                </a:solidFill>
              </a:rPr>
              <a:t>      позитивной 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  <p:bldP spid="6154" grpId="0"/>
      <p:bldP spid="6155" grpId="0" animBg="1"/>
      <p:bldP spid="6156" grpId="0"/>
      <p:bldP spid="6157" grpId="0" animBg="1"/>
      <p:bldP spid="6159" grpId="0" animBg="1"/>
      <p:bldP spid="6160" grpId="0"/>
      <p:bldP spid="6161" grpId="0" animBg="1"/>
      <p:bldP spid="6162" grpId="0"/>
      <p:bldP spid="6163" grpId="0"/>
      <p:bldP spid="6171" grpId="0" animBg="1"/>
      <p:bldP spid="6172" grpId="0" animBg="1"/>
      <p:bldP spid="6175" grpId="0" animBg="1"/>
      <p:bldP spid="6176" grpId="0" animBg="1"/>
      <p:bldP spid="6177" grpId="0" animBg="1"/>
      <p:bldP spid="6179" grpId="0" animBg="1"/>
      <p:bldP spid="6181" grpId="0"/>
      <p:bldP spid="6182" grpId="0"/>
      <p:bldP spid="6183" grpId="0"/>
      <p:bldP spid="61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2692400" y="260350"/>
            <a:ext cx="3760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u="sng">
                <a:solidFill>
                  <a:srgbClr val="006600"/>
                </a:solidFill>
              </a:rPr>
              <a:t>Внеурочная деятельность</a:t>
            </a: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611188" y="1125538"/>
            <a:ext cx="2312987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/>
              <a:t> </a:t>
            </a:r>
            <a:r>
              <a:rPr lang="ru-RU" sz="1800" u="sng"/>
              <a:t>Внутриклассная</a:t>
            </a:r>
          </a:p>
          <a:p>
            <a:pPr algn="l"/>
            <a:r>
              <a:rPr lang="ru-RU" sz="1200"/>
              <a:t>-тематические часы общения</a:t>
            </a:r>
          </a:p>
          <a:p>
            <a:pPr algn="l"/>
            <a:r>
              <a:rPr lang="ru-RU" sz="1200"/>
              <a:t>-ролевые и предметные игры</a:t>
            </a:r>
          </a:p>
          <a:p>
            <a:pPr algn="l"/>
            <a:r>
              <a:rPr lang="ru-RU" sz="1200"/>
              <a:t>-экскурсии</a:t>
            </a:r>
          </a:p>
          <a:p>
            <a:pPr algn="l"/>
            <a:r>
              <a:rPr lang="ru-RU" sz="1200"/>
              <a:t>-встречи с интересными людьми</a:t>
            </a:r>
          </a:p>
          <a:p>
            <a:pPr algn="l"/>
            <a:r>
              <a:rPr lang="ru-RU" sz="1200"/>
              <a:t>-КТД</a:t>
            </a: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6156325" y="981075"/>
            <a:ext cx="2757488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u="sng"/>
              <a:t>Общешкольная</a:t>
            </a:r>
          </a:p>
          <a:p>
            <a:pPr algn="l">
              <a:spcBef>
                <a:spcPct val="50000"/>
              </a:spcBef>
            </a:pPr>
            <a:r>
              <a:rPr lang="ru-RU" sz="1200"/>
              <a:t>-школьное самоуправление</a:t>
            </a:r>
          </a:p>
          <a:p>
            <a:pPr algn="l">
              <a:spcBef>
                <a:spcPct val="50000"/>
              </a:spcBef>
            </a:pPr>
            <a:r>
              <a:rPr lang="ru-RU" sz="1200"/>
              <a:t>-правовые  недели и декады</a:t>
            </a:r>
          </a:p>
          <a:p>
            <a:pPr algn="l">
              <a:spcBef>
                <a:spcPct val="50000"/>
              </a:spcBef>
            </a:pPr>
            <a:r>
              <a:rPr lang="ru-RU" sz="1200"/>
              <a:t>-акции и конкурсы гражданско-патриотической направленности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ru-RU" sz="1200"/>
              <a:t>традиционные мероприятия и праздники школы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ru-RU" sz="1200"/>
              <a:t> кружки и секции</a:t>
            </a:r>
          </a:p>
          <a:p>
            <a:pPr algn="l">
              <a:spcBef>
                <a:spcPct val="50000"/>
              </a:spcBef>
            </a:pPr>
            <a:endParaRPr lang="ru-RU" sz="1200"/>
          </a:p>
          <a:p>
            <a:pPr algn="l">
              <a:spcBef>
                <a:spcPct val="50000"/>
              </a:spcBef>
            </a:pPr>
            <a:endParaRPr lang="ru-RU" sz="1200"/>
          </a:p>
          <a:p>
            <a:pPr algn="l"/>
            <a:endParaRPr lang="ru-RU"/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539750" y="3213100"/>
            <a:ext cx="2016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000"/>
              <a:t>Гражданско-правовое</a:t>
            </a:r>
          </a:p>
          <a:p>
            <a:pPr algn="l"/>
            <a:r>
              <a:rPr lang="ru-RU" sz="2000"/>
              <a:t>направление</a:t>
            </a: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468313" y="5445125"/>
            <a:ext cx="23034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000"/>
              <a:t>Эколого-патриотическое</a:t>
            </a:r>
          </a:p>
          <a:p>
            <a:pPr algn="l"/>
            <a:r>
              <a:rPr lang="ru-RU" sz="2000"/>
              <a:t>направление</a:t>
            </a: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4787900" y="5157788"/>
            <a:ext cx="2160588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000"/>
              <a:t>Трудовое воспитание и профориентация</a:t>
            </a:r>
          </a:p>
          <a:p>
            <a:pPr algn="l"/>
            <a:endParaRPr lang="ru-RU" sz="1800"/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6659563" y="4365625"/>
            <a:ext cx="21605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Формирование здорового образа</a:t>
            </a:r>
          </a:p>
          <a:p>
            <a:r>
              <a:rPr lang="ru-RU" sz="2000"/>
              <a:t>жизни </a:t>
            </a:r>
          </a:p>
        </p:txBody>
      </p:sp>
      <p:sp>
        <p:nvSpPr>
          <p:cNvPr id="131085" name="Line 13"/>
          <p:cNvSpPr>
            <a:spLocks noChangeShapeType="1"/>
          </p:cNvSpPr>
          <p:nvPr/>
        </p:nvSpPr>
        <p:spPr bwMode="auto">
          <a:xfrm>
            <a:off x="5076825" y="692150"/>
            <a:ext cx="1655763" cy="3743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1087" name="Line 15"/>
          <p:cNvSpPr>
            <a:spLocks noChangeShapeType="1"/>
          </p:cNvSpPr>
          <p:nvPr/>
        </p:nvSpPr>
        <p:spPr bwMode="auto">
          <a:xfrm>
            <a:off x="5076825" y="692150"/>
            <a:ext cx="504825" cy="439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Rectangle 16"/>
          <p:cNvSpPr>
            <a:spLocks noChangeArrowheads="1"/>
          </p:cNvSpPr>
          <p:nvPr/>
        </p:nvSpPr>
        <p:spPr bwMode="auto">
          <a:xfrm>
            <a:off x="2700338" y="4076700"/>
            <a:ext cx="1670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/>
              <a:t>Нравственно-</a:t>
            </a:r>
          </a:p>
          <a:p>
            <a:pPr algn="l"/>
            <a:r>
              <a:rPr lang="ru-RU" sz="2000"/>
              <a:t>эстетическое</a:t>
            </a:r>
          </a:p>
          <a:p>
            <a:pPr algn="l"/>
            <a:r>
              <a:rPr lang="ru-RU" sz="2000"/>
              <a:t> воспитание</a:t>
            </a:r>
            <a:r>
              <a:rPr lang="ru-RU"/>
              <a:t> </a:t>
            </a:r>
          </a:p>
        </p:txBody>
      </p:sp>
      <p:sp>
        <p:nvSpPr>
          <p:cNvPr id="14348" name="Line 19"/>
          <p:cNvSpPr>
            <a:spLocks noChangeShapeType="1"/>
          </p:cNvSpPr>
          <p:nvPr/>
        </p:nvSpPr>
        <p:spPr bwMode="auto">
          <a:xfrm flipH="1">
            <a:off x="1979613" y="692150"/>
            <a:ext cx="1800225" cy="287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22"/>
          <p:cNvSpPr>
            <a:spLocks noChangeShapeType="1"/>
          </p:cNvSpPr>
          <p:nvPr/>
        </p:nvSpPr>
        <p:spPr bwMode="auto">
          <a:xfrm flipH="1">
            <a:off x="1547813" y="692150"/>
            <a:ext cx="2232025" cy="5113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23"/>
          <p:cNvSpPr>
            <a:spLocks noChangeShapeType="1"/>
          </p:cNvSpPr>
          <p:nvPr/>
        </p:nvSpPr>
        <p:spPr bwMode="auto">
          <a:xfrm flipH="1">
            <a:off x="3563938" y="692150"/>
            <a:ext cx="863600" cy="3457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8" grpId="0"/>
      <p:bldP spid="131079" grpId="0"/>
      <p:bldP spid="131080" grpId="0"/>
      <p:bldP spid="131081" grpId="0"/>
      <p:bldP spid="131082" grpId="0"/>
      <p:bldP spid="131083" grpId="0"/>
      <p:bldP spid="131085" grpId="0" animBg="1"/>
      <p:bldP spid="1310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4"/>
          <p:cNvSpPr>
            <a:spLocks noChangeArrowheads="1"/>
          </p:cNvSpPr>
          <p:nvPr/>
        </p:nvSpPr>
        <p:spPr bwMode="auto">
          <a:xfrm>
            <a:off x="4724400" y="1143000"/>
            <a:ext cx="4191000" cy="426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Oval 5"/>
          <p:cNvSpPr>
            <a:spLocks noChangeArrowheads="1"/>
          </p:cNvSpPr>
          <p:nvPr/>
        </p:nvSpPr>
        <p:spPr bwMode="auto">
          <a:xfrm>
            <a:off x="5181600" y="1676400"/>
            <a:ext cx="3276600" cy="3276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Oval 6"/>
          <p:cNvSpPr>
            <a:spLocks noChangeArrowheads="1"/>
          </p:cNvSpPr>
          <p:nvPr/>
        </p:nvSpPr>
        <p:spPr bwMode="auto">
          <a:xfrm>
            <a:off x="5638800" y="2133600"/>
            <a:ext cx="2438400" cy="2438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Oval 7"/>
          <p:cNvSpPr>
            <a:spLocks noChangeArrowheads="1"/>
          </p:cNvSpPr>
          <p:nvPr/>
        </p:nvSpPr>
        <p:spPr bwMode="auto">
          <a:xfrm>
            <a:off x="5943600" y="2438400"/>
            <a:ext cx="1828800" cy="1828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Oval 8"/>
          <p:cNvSpPr>
            <a:spLocks noChangeArrowheads="1"/>
          </p:cNvSpPr>
          <p:nvPr/>
        </p:nvSpPr>
        <p:spPr bwMode="auto">
          <a:xfrm>
            <a:off x="6172200" y="2667000"/>
            <a:ext cx="1371600" cy="1371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WordArt 9"/>
          <p:cNvSpPr>
            <a:spLocks noChangeArrowheads="1" noChangeShapeType="1" noTextEdit="1"/>
          </p:cNvSpPr>
          <p:nvPr/>
        </p:nvSpPr>
        <p:spPr bwMode="auto">
          <a:xfrm>
            <a:off x="5257800" y="1371600"/>
            <a:ext cx="3124200" cy="2362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285540"/>
              </a:avLst>
            </a:prstTxWarp>
          </a:bodyPr>
          <a:lstStyle/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внешкольные формы деятельности</a:t>
            </a:r>
          </a:p>
        </p:txBody>
      </p:sp>
      <p:sp>
        <p:nvSpPr>
          <p:cNvPr id="5128" name="WordArt 10"/>
          <p:cNvSpPr>
            <a:spLocks noChangeArrowheads="1" noChangeShapeType="1" noTextEdit="1"/>
          </p:cNvSpPr>
          <p:nvPr/>
        </p:nvSpPr>
        <p:spPr bwMode="auto">
          <a:xfrm>
            <a:off x="5638800" y="2286000"/>
            <a:ext cx="2457450" cy="3200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3292540"/>
              </a:avLst>
            </a:prstTxWarp>
          </a:bodyPr>
          <a:lstStyle/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внеурочные формы деятельности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6477000" y="28956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dirty="0"/>
              <a:t>   </a:t>
            </a:r>
            <a:r>
              <a:rPr lang="ru-RU" sz="1200" b="1" dirty="0" smtClean="0"/>
              <a:t>ГПВ </a:t>
            </a:r>
            <a:r>
              <a:rPr lang="ru-RU" sz="1200" b="1" dirty="0"/>
              <a:t>уроки </a:t>
            </a:r>
          </a:p>
          <a:p>
            <a:pPr>
              <a:spcBef>
                <a:spcPct val="50000"/>
              </a:spcBef>
            </a:pPr>
            <a:r>
              <a:rPr lang="ru-RU" sz="1200" b="1" dirty="0"/>
              <a:t>с    1-11  </a:t>
            </a:r>
          </a:p>
          <a:p>
            <a:pPr>
              <a:spcBef>
                <a:spcPct val="50000"/>
              </a:spcBef>
            </a:pPr>
            <a:r>
              <a:rPr lang="ru-RU" sz="1200" b="1" dirty="0"/>
              <a:t>  класс</a:t>
            </a:r>
          </a:p>
        </p:txBody>
      </p:sp>
      <p:sp>
        <p:nvSpPr>
          <p:cNvPr id="5130" name="Text Box 16"/>
          <p:cNvSpPr txBox="1">
            <a:spLocks noChangeArrowheads="1"/>
          </p:cNvSpPr>
          <p:nvPr/>
        </p:nvSpPr>
        <p:spPr bwMode="auto">
          <a:xfrm>
            <a:off x="533400" y="685800"/>
            <a:ext cx="3962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600" dirty="0"/>
              <a:t>          </a:t>
            </a:r>
            <a:r>
              <a:rPr lang="ru-RU" sz="1600" dirty="0" smtClean="0"/>
              <a:t>Гражданско-патриотическое воспитание невозможно </a:t>
            </a:r>
            <a:r>
              <a:rPr lang="ru-RU" sz="1600" dirty="0"/>
              <a:t>реализовать через отдельную   учебную дисциплину. В нашей школе это целостная система, охватывающая все сферы деятельности образовательного учреждения.</a:t>
            </a:r>
          </a:p>
          <a:p>
            <a:pPr algn="just">
              <a:spcBef>
                <a:spcPct val="50000"/>
              </a:spcBef>
            </a:pPr>
            <a:r>
              <a:rPr lang="ru-RU" sz="1600" dirty="0"/>
              <a:t>         Ядром этой системы являются уроки </a:t>
            </a:r>
            <a:r>
              <a:rPr lang="ru-RU" sz="1600" dirty="0" smtClean="0"/>
              <a:t>истории и обществознания, русского и английского языков, литературы ,а </a:t>
            </a:r>
            <a:r>
              <a:rPr lang="ru-RU" sz="1600" dirty="0"/>
              <a:t>также обсуждение и решение общественно-значимых проблем на других дисциплинах. Правовая вертикаль создает благоприятные условия для гражданского   образования.</a:t>
            </a:r>
          </a:p>
          <a:p>
            <a:pPr algn="just">
              <a:spcBef>
                <a:spcPct val="50000"/>
              </a:spcBef>
            </a:pPr>
            <a:r>
              <a:rPr lang="ru-RU" sz="1600" dirty="0"/>
              <a:t>          Это внеурочные формы деятельности, </a:t>
            </a:r>
            <a:r>
              <a:rPr lang="ru-RU" sz="1600" dirty="0" smtClean="0"/>
              <a:t>внеклассная работа, проводимая учителями – предметниками и классными руководителями, а также  </a:t>
            </a:r>
            <a:r>
              <a:rPr lang="ru-RU" sz="1600" dirty="0"/>
              <a:t>внешкольные формы  деятельности.</a:t>
            </a:r>
          </a:p>
        </p:txBody>
      </p:sp>
      <p:sp>
        <p:nvSpPr>
          <p:cNvPr id="5131" name="WordArt 19"/>
          <p:cNvSpPr>
            <a:spLocks noChangeArrowheads="1" noChangeShapeType="1" noTextEdit="1"/>
          </p:cNvSpPr>
          <p:nvPr/>
        </p:nvSpPr>
        <p:spPr bwMode="auto">
          <a:xfrm>
            <a:off x="6096000" y="4267200"/>
            <a:ext cx="1524000" cy="5334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УКЛАД ЖИЗНИ ШКОЛЫ</a:t>
            </a:r>
          </a:p>
        </p:txBody>
      </p:sp>
      <p:sp>
        <p:nvSpPr>
          <p:cNvPr id="5132" name="WordArt 20"/>
          <p:cNvSpPr>
            <a:spLocks noChangeArrowheads="1" noChangeShapeType="1" noTextEdit="1"/>
          </p:cNvSpPr>
          <p:nvPr/>
        </p:nvSpPr>
        <p:spPr bwMode="auto">
          <a:xfrm>
            <a:off x="6248400" y="3505200"/>
            <a:ext cx="1219200" cy="6667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r>
              <a:rPr lang="ru-RU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МЕЖПРЕДМЕТНЫЕ СВЯЗИ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Рада\Desktop\учителя\история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7752" cy="3546202"/>
          </a:xfrm>
          <a:prstGeom prst="rect">
            <a:avLst/>
          </a:prstGeom>
          <a:noFill/>
        </p:spPr>
      </p:pic>
      <p:pic>
        <p:nvPicPr>
          <p:cNvPr id="1029" name="Picture 5" descr="C:\Users\Рада\Desktop\учителя\история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9000"/>
            <a:ext cx="4571999" cy="342900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5076056" y="548680"/>
            <a:ext cx="3888432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Учителя  секции гуманитарного цикла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Рада\Desktop\учителя\инна валентинов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7250" cy="3500438"/>
          </a:xfrm>
          <a:prstGeom prst="rect">
            <a:avLst/>
          </a:prstGeom>
          <a:noFill/>
        </p:spPr>
      </p:pic>
      <p:pic>
        <p:nvPicPr>
          <p:cNvPr id="2051" name="Picture 3" descr="C:\Users\Рада\Desktop\учителя\история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499" y="0"/>
            <a:ext cx="4762501" cy="3571876"/>
          </a:xfrm>
          <a:prstGeom prst="rect">
            <a:avLst/>
          </a:prstGeom>
          <a:noFill/>
        </p:spPr>
      </p:pic>
      <p:pic>
        <p:nvPicPr>
          <p:cNvPr id="2052" name="Picture 4" descr="C:\Users\Рада\Desktop\учителя\история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36157"/>
            <a:ext cx="4429124" cy="332184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43438" y="4143380"/>
            <a:ext cx="4143404" cy="1914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Расширенное заседание МЦ гуманитарного цикла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376</TotalTime>
  <Words>944</Words>
  <Application>Microsoft Office PowerPoint</Application>
  <PresentationFormat>Экран (4:3)</PresentationFormat>
  <Paragraphs>143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Открытые уроки </vt:lpstr>
      <vt:lpstr>Участие в семинарах</vt:lpstr>
      <vt:lpstr>Участие в конкурсах</vt:lpstr>
      <vt:lpstr>Участие в конкурсах</vt:lpstr>
      <vt:lpstr>Участие в конкурсах</vt:lpstr>
      <vt:lpstr>Слайд 17</vt:lpstr>
      <vt:lpstr>Работа в музее Р.Зорге</vt:lpstr>
      <vt:lpstr>Работа с ветеранами «чтим память…»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Гражданско-патриотическое направление в работе мц гуманитарного цикла за 2012-2013 у.г.</dc:title>
  <dc:creator>komp15</dc:creator>
  <cp:lastModifiedBy>Рада</cp:lastModifiedBy>
  <cp:revision>47</cp:revision>
  <dcterms:created xsi:type="dcterms:W3CDTF">2013-05-28T15:10:28Z</dcterms:created>
  <dcterms:modified xsi:type="dcterms:W3CDTF">2014-03-05T19:03:05Z</dcterms:modified>
</cp:coreProperties>
</file>